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57" r:id="rId4"/>
    <p:sldId id="258" r:id="rId5"/>
    <p:sldId id="260" r:id="rId6"/>
    <p:sldId id="271" r:id="rId7"/>
    <p:sldId id="263" r:id="rId8"/>
    <p:sldId id="261" r:id="rId9"/>
    <p:sldId id="262" r:id="rId10"/>
    <p:sldId id="265" r:id="rId11"/>
    <p:sldId id="274" r:id="rId12"/>
    <p:sldId id="275" r:id="rId13"/>
    <p:sldId id="276" r:id="rId14"/>
    <p:sldId id="269" r:id="rId15"/>
    <p:sldId id="266" r:id="rId16"/>
    <p:sldId id="272" r:id="rId17"/>
    <p:sldId id="267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_Mrk" initials="A" lastIdx="2" clrIdx="0">
    <p:extLst>
      <p:ext uri="{19B8F6BF-5375-455C-9EA6-DF929625EA0E}">
        <p15:presenceInfo xmlns:p15="http://schemas.microsoft.com/office/powerpoint/2012/main" userId="Alice_M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1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6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2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3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8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3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3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eop123.narod.ru/osnova.html" TargetMode="External"/><Relationship Id="rId13" Type="http://schemas.openxmlformats.org/officeDocument/2006/relationships/hyperlink" Target="https://www.pngwing.com/ru" TargetMode="External"/><Relationship Id="rId3" Type="http://schemas.openxmlformats.org/officeDocument/2006/relationships/hyperlink" Target="https://mchs.gov.ru/ministerstvo/o-ministerstve/terminy-mchs-rossii/term/1194" TargetMode="External"/><Relationship Id="rId7" Type="http://schemas.openxmlformats.org/officeDocument/2006/relationships/hyperlink" Target="https://translate.yandex.com/" TargetMode="External"/><Relationship Id="rId12" Type="http://schemas.openxmlformats.org/officeDocument/2006/relationships/hyperlink" Target="https://urait.ru/bcode/543369" TargetMode="External"/><Relationship Id="rId2" Type="http://schemas.openxmlformats.org/officeDocument/2006/relationships/hyperlink" Target="https://www.geeksforgeeks.org/entomology-mea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sect" TargetMode="External"/><Relationship Id="rId11" Type="http://schemas.openxmlformats.org/officeDocument/2006/relationships/hyperlink" Target="https://timeweb.com/ru/community/articles/kak-sdelat-sayt-udobnym-ux-ui-i-nemnogo-vdohnoveniya" TargetMode="External"/><Relationship Id="rId5" Type="http://schemas.openxmlformats.org/officeDocument/2006/relationships/hyperlink" Target="https://insecta.pro/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school-science.ru/21/1/56817" TargetMode="External"/><Relationship Id="rId9" Type="http://schemas.openxmlformats.org/officeDocument/2006/relationships/hyperlink" Target="https://ru.ruwiki.ru/wiki/%D0%9D%D0%B0%D1%81%D0%B5%D0%BA%D0%BE%D0%BC%D1%8B%D0%B5" TargetMode="External"/><Relationship Id="rId14" Type="http://schemas.openxmlformats.org/officeDocument/2006/relationships/hyperlink" Target="https://ru.pinterest.com/search/pins/?q=insects&amp;rs=typed%2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0A670-5FB0-4E97-93CA-1E451215D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ru-RU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Инсектопедия</a:t>
            </a:r>
            <a:r>
              <a:rPr lang="ru-RU" sz="3400" dirty="0">
                <a:latin typeface="Calibri" panose="020F0502020204030204" pitchFamily="34" charset="0"/>
                <a:cs typeface="Calibri" panose="020F0502020204030204" pitchFamily="34" charset="0"/>
              </a:rPr>
              <a:t>: сайт для изучения насекомых с  симулятором их жизни в окружающей среде</a:t>
            </a:r>
            <a:endParaRPr lang="ru-RU" sz="3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75050A-9C08-41F0-82F8-85D3C1413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</a:pPr>
            <a:r>
              <a:rPr lang="ru-RU" sz="1500"/>
              <a:t>Авторы: Ионова Елена Максимовна, Маркина Алиса Сергеевна</a:t>
            </a:r>
          </a:p>
          <a:p>
            <a:pPr algn="l">
              <a:lnSpc>
                <a:spcPct val="115000"/>
              </a:lnSpc>
            </a:pPr>
            <a:r>
              <a:rPr lang="ru-RU" sz="1500"/>
              <a:t> 10 класс, ГБОУ Школа №2033</a:t>
            </a:r>
          </a:p>
          <a:p>
            <a:pPr algn="l">
              <a:lnSpc>
                <a:spcPct val="115000"/>
              </a:lnSpc>
            </a:pPr>
            <a:r>
              <a:rPr lang="ru-RU" sz="1500"/>
              <a:t>Руководитель: Гришина Арина Александровна</a:t>
            </a:r>
          </a:p>
          <a:p>
            <a:pPr algn="l">
              <a:lnSpc>
                <a:spcPct val="115000"/>
              </a:lnSpc>
            </a:pPr>
            <a:endParaRPr lang="ru-RU" sz="1500"/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2" name="Picture 3" descr="Ненаправленное полет на растение">
            <a:extLst>
              <a:ext uri="{FF2B5EF4-FFF2-40B4-BE49-F238E27FC236}">
                <a16:creationId xmlns:a16="http://schemas.microsoft.com/office/drawing/2014/main" id="{7523E2A2-2F42-96D1-F02B-30B655CF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3" r="35929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23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en-US" dirty="0" err="1"/>
              <a:t>StateD</a:t>
            </a:r>
            <a:r>
              <a:rPr lang="en-US" dirty="0"/>
              <a:t> </a:t>
            </a:r>
            <a:r>
              <a:rPr lang="ru-RU" dirty="0"/>
              <a:t>диаграмма симулятора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8118959" y="2935560"/>
            <a:ext cx="239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–  </a:t>
            </a:r>
            <a:r>
              <a:rPr lang="en-US" spc="3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StateD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диаграмма с формулой для вычисления жизненного цикла насекомого для разработки симулятора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53EA5-EC1E-4AC3-9A46-418DDAFA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266122"/>
            <a:ext cx="7153515" cy="41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Код реализации авторизации и регистрации пользователя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5773323" y="2266122"/>
            <a:ext cx="23926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7 –  код функций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login() 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и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registration() 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предназначенные для реализации авторизации и регистрации пользователя путём связи с базой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5B2930-E598-44C3-9ADF-BAB6E3916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t="23536" r="15006" b="5275"/>
          <a:stretch/>
        </p:blipFill>
        <p:spPr>
          <a:xfrm>
            <a:off x="761999" y="2266122"/>
            <a:ext cx="4765499" cy="42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Внешний вид сайта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426405" y="5580116"/>
            <a:ext cx="661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Рисунки 7 и 8 –  внешний вид главного меню сайта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внешний вид каталога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84E64C-5C54-43F9-A70E-0BDCA56B5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5" y="2266122"/>
            <a:ext cx="5581463" cy="33139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E7DF57-B5D7-4CD2-8D5F-D00136355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34" y="2266122"/>
            <a:ext cx="5581464" cy="33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11" y="261068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089329"/>
            <a:ext cx="9487231" cy="6520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Видеоролик демонстрирующий работу сайта на данный момент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ИТОГ 2 (1)">
            <a:hlinkClick r:id="" action="ppaction://media"/>
            <a:extLst>
              <a:ext uri="{FF2B5EF4-FFF2-40B4-BE49-F238E27FC236}">
                <a16:creationId xmlns:a16="http://schemas.microsoft.com/office/drawing/2014/main" id="{7639918C-872B-4C1A-944A-480FC5306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611" y="1741335"/>
            <a:ext cx="8739808" cy="46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06CFA5-C1F2-4D0C-9187-C5A3D6F7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39633" r="28021" b="31582"/>
          <a:stretch/>
        </p:blipFill>
        <p:spPr>
          <a:xfrm>
            <a:off x="308302" y="2373464"/>
            <a:ext cx="8033091" cy="3379304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673CC9-20AC-484D-BEA6-0A8D9EBB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57" y="2373464"/>
            <a:ext cx="3144741" cy="314474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E9B218-6F45-4BFA-A153-608A17D0A78E}"/>
              </a:ext>
            </a:extLst>
          </p:cNvPr>
          <p:cNvSpPr/>
          <p:nvPr/>
        </p:nvSpPr>
        <p:spPr>
          <a:xfrm>
            <a:off x="1371570" y="5911334"/>
            <a:ext cx="590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9 – результаты тестирования среди пользователь</a:t>
            </a:r>
          </a:p>
        </p:txBody>
      </p:sp>
    </p:spTree>
    <p:extLst>
      <p:ext uri="{BB962C8B-B14F-4D97-AF65-F5344CB8AC3E}">
        <p14:creationId xmlns:p14="http://schemas.microsoft.com/office/powerpoint/2010/main" val="386891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D683-45B6-4A5E-B19E-DB6A9BB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A44466-BCC6-4C62-AAEA-9EF90D8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3528"/>
            <a:ext cx="10668000" cy="4720556"/>
          </a:xfrm>
        </p:spPr>
        <p:txBody>
          <a:bodyPr/>
          <a:lstStyle/>
          <a:p>
            <a:r>
              <a:rPr lang="ru-RU" dirty="0"/>
              <a:t>Созданы удобные базы данных и страницы сайта, в которых находятся разработанные каталог</a:t>
            </a:r>
            <a:r>
              <a:rPr lang="en-US" dirty="0"/>
              <a:t>, </a:t>
            </a:r>
            <a:r>
              <a:rPr lang="ru-RU" dirty="0"/>
              <a:t>блиц-тест, поисковик, симулятор</a:t>
            </a:r>
            <a:r>
              <a:rPr lang="en-US" dirty="0"/>
              <a:t> </a:t>
            </a:r>
            <a:r>
              <a:rPr lang="ru-RU" dirty="0"/>
              <a:t>и авторизация с регистрацией пользователя. Была продуманна система взаимодействия пользователя с сайтом, а также создана основа для реализации симулятора в будущем. </a:t>
            </a:r>
          </a:p>
        </p:txBody>
      </p:sp>
    </p:spTree>
    <p:extLst>
      <p:ext uri="{BB962C8B-B14F-4D97-AF65-F5344CB8AC3E}">
        <p14:creationId xmlns:p14="http://schemas.microsoft.com/office/powerpoint/2010/main" val="12125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D683-45B6-4A5E-B19E-DB6A9BB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A44466-BCC6-4C62-AAEA-9EF90D8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3528"/>
            <a:ext cx="10668000" cy="1820848"/>
          </a:xfrm>
        </p:spPr>
        <p:txBody>
          <a:bodyPr>
            <a:normAutofit fontScale="92500"/>
          </a:bodyPr>
          <a:lstStyle/>
          <a:p>
            <a:r>
              <a:rPr lang="ru-RU" dirty="0"/>
              <a:t>Улучшение симулятора жизненного цикла насекомого, создание полноценных карточек насекомых и увеличение базы данных. Так же улучшение функционала сайта для ещё более удобного пользования.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8A929-C8C9-4E01-97C8-75C7D580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6365"/>
            <a:ext cx="5303533" cy="53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7D685-010D-4552-8D93-DB226649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812358"/>
          </a:xfrm>
        </p:spPr>
        <p:txBody>
          <a:bodyPr/>
          <a:lstStyle/>
          <a:p>
            <a:r>
              <a:rPr lang="ru-RU" dirty="0"/>
              <a:t>Список использованной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F457C-DA61-4278-92CB-1695B309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4358"/>
            <a:ext cx="10668000" cy="4651513"/>
          </a:xfrm>
        </p:spPr>
        <p:txBody>
          <a:bodyPr>
            <a:normAutofit fontScale="32500" lnSpcReduction="20000"/>
          </a:bodyPr>
          <a:lstStyle/>
          <a:p>
            <a:r>
              <a:rPr lang="ru-RU" dirty="0"/>
              <a:t>1. </a:t>
            </a:r>
            <a:r>
              <a:rPr lang="en-US" dirty="0" err="1"/>
              <a:t>geeksforgeeks</a:t>
            </a:r>
            <a:r>
              <a:rPr lang="ru-RU" dirty="0"/>
              <a:t>.</a:t>
            </a:r>
            <a:r>
              <a:rPr lang="en-US" dirty="0"/>
              <a:t>org</a:t>
            </a:r>
            <a:r>
              <a:rPr lang="ru-RU" dirty="0"/>
              <a:t> – </a:t>
            </a:r>
            <a:r>
              <a:rPr lang="en-US" dirty="0"/>
              <a:t>An Overview on Entomology</a:t>
            </a:r>
            <a:r>
              <a:rPr lang="en-US" b="1" dirty="0"/>
              <a:t> </a:t>
            </a:r>
            <a:r>
              <a:rPr lang="ru-RU" dirty="0"/>
              <a:t>[Электронный ресурс]. URL:</a:t>
            </a:r>
            <a:r>
              <a:rPr lang="ru-RU" u="sng" dirty="0">
                <a:hlinkClick r:id="rId2"/>
              </a:rPr>
              <a:t>https://www.geeksforgeeks.org/entomology-meaning</a:t>
            </a:r>
            <a:r>
              <a:rPr lang="ru-RU" dirty="0"/>
              <a:t>  (дата обращения 12.12.2024)</a:t>
            </a:r>
          </a:p>
          <a:p>
            <a:r>
              <a:rPr lang="ru-RU" dirty="0"/>
              <a:t>2. mchs.gov.ru - ЭНТОМОЛОГИЯ - Термины МЧС России [Электронный ресурс]. </a:t>
            </a:r>
            <a:r>
              <a:rPr lang="en-US" dirty="0"/>
              <a:t>URL</a:t>
            </a:r>
            <a:r>
              <a:rPr lang="ru-RU" dirty="0"/>
              <a:t>:</a:t>
            </a:r>
            <a:r>
              <a:rPr lang="ru-RU" u="sng" dirty="0" err="1">
                <a:hlinkClick r:id="rId3"/>
              </a:rPr>
              <a:t>https</a:t>
            </a:r>
            <a:r>
              <a:rPr lang="ru-RU" u="sng" dirty="0">
                <a:hlinkClick r:id="rId3"/>
              </a:rPr>
              <a:t>://mchs.gov.ru/</a:t>
            </a:r>
            <a:r>
              <a:rPr lang="ru-RU" u="sng" dirty="0" err="1">
                <a:hlinkClick r:id="rId3"/>
              </a:rPr>
              <a:t>ministerstvo</a:t>
            </a:r>
            <a:r>
              <a:rPr lang="ru-RU" u="sng" dirty="0">
                <a:hlinkClick r:id="rId3"/>
              </a:rPr>
              <a:t>/o-</a:t>
            </a:r>
            <a:r>
              <a:rPr lang="ru-RU" u="sng" dirty="0" err="1">
                <a:hlinkClick r:id="rId3"/>
              </a:rPr>
              <a:t>ministerstve</a:t>
            </a:r>
            <a:r>
              <a:rPr lang="ru-RU" u="sng" dirty="0">
                <a:hlinkClick r:id="rId3"/>
              </a:rPr>
              <a:t>/</a:t>
            </a:r>
            <a:r>
              <a:rPr lang="ru-RU" u="sng" dirty="0" err="1">
                <a:hlinkClick r:id="rId3"/>
              </a:rPr>
              <a:t>terminy-mchs-rossii</a:t>
            </a:r>
            <a:r>
              <a:rPr lang="ru-RU" u="sng" dirty="0">
                <a:hlinkClick r:id="rId3"/>
              </a:rPr>
              <a:t>/</a:t>
            </a:r>
            <a:r>
              <a:rPr lang="ru-RU" u="sng" dirty="0" err="1">
                <a:hlinkClick r:id="rId3"/>
              </a:rPr>
              <a:t>term</a:t>
            </a:r>
            <a:r>
              <a:rPr lang="ru-RU" u="sng" dirty="0">
                <a:hlinkClick r:id="rId3"/>
              </a:rPr>
              <a:t>/1194</a:t>
            </a:r>
            <a:r>
              <a:rPr lang="ru-RU" dirty="0"/>
              <a:t> (дата обращения 14.12.2024)</a:t>
            </a:r>
          </a:p>
          <a:p>
            <a:r>
              <a:rPr lang="ru-RU" dirty="0"/>
              <a:t>3. school-science.ru - Насекомые в природе и науке [Электронный ресурс]. </a:t>
            </a:r>
            <a:r>
              <a:rPr lang="en-US" dirty="0"/>
              <a:t>URL: </a:t>
            </a:r>
            <a:r>
              <a:rPr lang="en-US" u="sng" dirty="0">
                <a:hlinkClick r:id="rId4"/>
              </a:rPr>
              <a:t>https://school-science.ru/21/1/56817</a:t>
            </a:r>
            <a:r>
              <a:rPr lang="en-US" dirty="0"/>
              <a:t> (</a:t>
            </a:r>
            <a:r>
              <a:rPr lang="ru-RU" dirty="0"/>
              <a:t>дата обращения</a:t>
            </a:r>
            <a:r>
              <a:rPr lang="en-US" dirty="0"/>
              <a:t> 12.12.2024)</a:t>
            </a:r>
            <a:endParaRPr lang="ru-RU" dirty="0"/>
          </a:p>
          <a:p>
            <a:r>
              <a:rPr lang="en-US" dirty="0"/>
              <a:t>4. insecta.pro - Insects (</a:t>
            </a:r>
            <a:r>
              <a:rPr lang="en-US" dirty="0" err="1"/>
              <a:t>Insecta</a:t>
            </a:r>
            <a:r>
              <a:rPr lang="en-US" dirty="0"/>
              <a:t>) of the World [</a:t>
            </a:r>
            <a:r>
              <a:rPr lang="ru-RU" dirty="0"/>
              <a:t>Электронный ресурс</a:t>
            </a:r>
            <a:r>
              <a:rPr lang="en-US" dirty="0"/>
              <a:t>]. URL</a:t>
            </a:r>
            <a:r>
              <a:rPr lang="ru-RU" dirty="0"/>
              <a:t>: </a:t>
            </a:r>
            <a:r>
              <a:rPr lang="en-US" u="sng" dirty="0">
                <a:hlinkClick r:id="rId5"/>
              </a:rPr>
              <a:t>https</a:t>
            </a:r>
            <a:r>
              <a:rPr lang="ru-RU" u="sng" dirty="0">
                <a:hlinkClick r:id="rId5"/>
              </a:rPr>
              <a:t>://</a:t>
            </a:r>
            <a:r>
              <a:rPr lang="en-US" u="sng" dirty="0" err="1">
                <a:hlinkClick r:id="rId5"/>
              </a:rPr>
              <a:t>insecta</a:t>
            </a:r>
            <a:r>
              <a:rPr lang="ru-RU" u="sng" dirty="0">
                <a:hlinkClick r:id="rId5"/>
              </a:rPr>
              <a:t>.</a:t>
            </a:r>
            <a:r>
              <a:rPr lang="en-US" u="sng" dirty="0">
                <a:hlinkClick r:id="rId5"/>
              </a:rPr>
              <a:t>pro</a:t>
            </a:r>
            <a:r>
              <a:rPr lang="en-US" dirty="0"/>
              <a:t> </a:t>
            </a:r>
            <a:r>
              <a:rPr lang="ru-RU" dirty="0"/>
              <a:t>(дата обращения 12.12.2024)</a:t>
            </a:r>
          </a:p>
          <a:p>
            <a:r>
              <a:rPr lang="ru-RU" dirty="0"/>
              <a:t>5. </a:t>
            </a:r>
            <a:r>
              <a:rPr lang="en-US" dirty="0" err="1"/>
              <a:t>en</a:t>
            </a:r>
            <a:r>
              <a:rPr lang="ru-RU" dirty="0"/>
              <a:t>.</a:t>
            </a:r>
            <a:r>
              <a:rPr lang="en-US" dirty="0" err="1"/>
              <a:t>wikipedia</a:t>
            </a:r>
            <a:r>
              <a:rPr lang="ru-RU" dirty="0"/>
              <a:t>.</a:t>
            </a:r>
            <a:r>
              <a:rPr lang="en-US" dirty="0"/>
              <a:t>org </a:t>
            </a:r>
            <a:r>
              <a:rPr lang="ru-RU" dirty="0"/>
              <a:t>– </a:t>
            </a:r>
            <a:r>
              <a:rPr lang="en-US" dirty="0"/>
              <a:t>Insect </a:t>
            </a:r>
            <a:r>
              <a:rPr lang="ru-RU" dirty="0"/>
              <a:t>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https://en.wikipedia.org/wiki/Insect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6. translate.yandex.com - Переводчик на 100+ языков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https://translate.yandex.com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7. coleop123.narod.ru - НАСЕКОМЫЕ С ПОЛНЫМ МЕТАМОРФОЗОМ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8"/>
              </a:rPr>
              <a:t>https://coleop123.narod.ru/osnova.html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8. ru.ruwiki.ru – Насекомые [Электронный ресурс]. </a:t>
            </a:r>
            <a:r>
              <a:rPr lang="en-US" dirty="0"/>
              <a:t>URL: </a:t>
            </a:r>
            <a:r>
              <a:rPr lang="en-US" u="sng" dirty="0">
                <a:hlinkClick r:id="rId9"/>
              </a:rPr>
              <a:t>https://ru.ruwiki.ru/wiki/%D0%9D%D0%B0%D1%81%D0%B5%D0%BA%D0%BE%D0%BC%D1%8B%D0%B5</a:t>
            </a:r>
            <a:endParaRPr lang="ru-RU" dirty="0"/>
          </a:p>
          <a:p>
            <a:r>
              <a:rPr lang="ru-RU" dirty="0"/>
              <a:t>9. </a:t>
            </a:r>
            <a:r>
              <a:rPr lang="en-US" dirty="0" err="1"/>
              <a:t>getbootstrap</a:t>
            </a:r>
            <a:r>
              <a:rPr lang="ru-RU" dirty="0"/>
              <a:t>.</a:t>
            </a:r>
            <a:r>
              <a:rPr lang="en-US" dirty="0"/>
              <a:t>com </a:t>
            </a:r>
            <a:r>
              <a:rPr lang="ru-RU" dirty="0"/>
              <a:t>– Создавайте быстрые и адаптивные сайты с помощью </a:t>
            </a:r>
            <a:r>
              <a:rPr lang="ru-RU" dirty="0" err="1"/>
              <a:t>Bootstrap</a:t>
            </a:r>
            <a:r>
              <a:rPr lang="ru-RU" dirty="0"/>
              <a:t>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en-US" u="sng" dirty="0">
                <a:hlinkClick r:id="rId10"/>
              </a:rPr>
              <a:t>https</a:t>
            </a:r>
            <a:r>
              <a:rPr lang="ru-RU" u="sng" dirty="0">
                <a:hlinkClick r:id="rId10"/>
              </a:rPr>
              <a:t>://</a:t>
            </a:r>
            <a:r>
              <a:rPr lang="en-US" u="sng" dirty="0" err="1">
                <a:hlinkClick r:id="rId10"/>
              </a:rPr>
              <a:t>getbootstrap</a:t>
            </a:r>
            <a:r>
              <a:rPr lang="ru-RU" u="sng" dirty="0">
                <a:hlinkClick r:id="rId10"/>
              </a:rPr>
              <a:t>.</a:t>
            </a:r>
            <a:r>
              <a:rPr lang="en-US" u="sng" dirty="0">
                <a:hlinkClick r:id="rId10"/>
              </a:rPr>
              <a:t>com</a:t>
            </a:r>
            <a:r>
              <a:rPr lang="ru-RU" dirty="0"/>
              <a:t> (дата обращения 25.11.2034)</a:t>
            </a:r>
          </a:p>
          <a:p>
            <a:r>
              <a:rPr lang="ru-RU" dirty="0"/>
              <a:t>10. </a:t>
            </a:r>
            <a:r>
              <a:rPr lang="en-US" dirty="0" err="1"/>
              <a:t>timeweb</a:t>
            </a:r>
            <a:r>
              <a:rPr lang="ru-RU" dirty="0"/>
              <a:t>.</a:t>
            </a:r>
            <a:r>
              <a:rPr lang="en-US" dirty="0"/>
              <a:t>com</a:t>
            </a:r>
            <a:r>
              <a:rPr lang="ru-RU" dirty="0"/>
              <a:t> - Как сделать сайт удобным для посетителей и визуально приятным [Электронный ресурс] </a:t>
            </a:r>
            <a:r>
              <a:rPr lang="en-US" dirty="0"/>
              <a:t>URL</a:t>
            </a:r>
            <a:r>
              <a:rPr lang="ru-RU" dirty="0"/>
              <a:t>:</a:t>
            </a:r>
            <a:r>
              <a:rPr lang="ru-RU" u="sng" dirty="0" err="1">
                <a:hlinkClick r:id="rId11"/>
              </a:rPr>
              <a:t>https</a:t>
            </a:r>
            <a:r>
              <a:rPr lang="ru-RU" u="sng" dirty="0">
                <a:hlinkClick r:id="rId11"/>
              </a:rPr>
              <a:t>://timeweb.com/</a:t>
            </a:r>
            <a:r>
              <a:rPr lang="ru-RU" u="sng" dirty="0" err="1">
                <a:hlinkClick r:id="rId11"/>
              </a:rPr>
              <a:t>ru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community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articles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kak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sdelat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sayt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udobnym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ux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ui</a:t>
            </a:r>
            <a:r>
              <a:rPr lang="ru-RU" u="sng" dirty="0">
                <a:hlinkClick r:id="rId11"/>
              </a:rPr>
              <a:t>-i-</a:t>
            </a:r>
            <a:r>
              <a:rPr lang="ru-RU" u="sng" dirty="0" err="1">
                <a:hlinkClick r:id="rId11"/>
              </a:rPr>
              <a:t>nemnogo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vdohnoveniya</a:t>
            </a:r>
            <a:r>
              <a:rPr lang="ru-RU" dirty="0"/>
              <a:t> (дата обращения 14.12.2024)</a:t>
            </a:r>
          </a:p>
          <a:p>
            <a:r>
              <a:rPr lang="ru-RU" dirty="0"/>
              <a:t>11. Силин, П. А. "Проектирование и разработка веб-приложений." М.: Издательство, 2020. Текст: непосредственный </a:t>
            </a:r>
          </a:p>
          <a:p>
            <a:r>
              <a:rPr lang="ru-RU" dirty="0"/>
              <a:t>12. Баранов, С. В. "Основы работы с </a:t>
            </a:r>
            <a:r>
              <a:rPr lang="ru-RU" dirty="0" err="1"/>
              <a:t>Django</a:t>
            </a:r>
            <a:r>
              <a:rPr lang="ru-RU" dirty="0"/>
              <a:t>." М.: Издательство, 2021. Текст: непосредственный </a:t>
            </a:r>
          </a:p>
          <a:p>
            <a:r>
              <a:rPr lang="ru-RU" dirty="0"/>
              <a:t>13. Степанов, И. А. "Методы тестирования программного обеспечения." М.: Издательство, 2017. Текст: непосредственный</a:t>
            </a:r>
          </a:p>
          <a:p>
            <a:r>
              <a:rPr lang="ru-RU" dirty="0"/>
              <a:t>14. </a:t>
            </a:r>
            <a:r>
              <a:rPr lang="ru-RU" dirty="0" err="1"/>
              <a:t>Бусарова</a:t>
            </a:r>
            <a:r>
              <a:rPr lang="ru-RU" dirty="0"/>
              <a:t>, Н. В.</a:t>
            </a:r>
            <a:r>
              <a:rPr lang="ru-RU" i="1" dirty="0"/>
              <a:t> </a:t>
            </a:r>
            <a:r>
              <a:rPr lang="ru-RU" dirty="0"/>
              <a:t> Энтомология. Определитель семейств насекомых: учебное пособие для вузов / Н. В. </a:t>
            </a:r>
            <a:r>
              <a:rPr lang="ru-RU" dirty="0" err="1"/>
              <a:t>Бусарова</a:t>
            </a:r>
            <a:r>
              <a:rPr lang="ru-RU" dirty="0"/>
              <a:t>, О. П. </a:t>
            </a:r>
            <a:r>
              <a:rPr lang="ru-RU" dirty="0" err="1"/>
              <a:t>Негробов</a:t>
            </a:r>
            <a:r>
              <a:rPr lang="ru-RU" dirty="0"/>
              <a:t>. — 2-е изд., </a:t>
            </a:r>
            <a:r>
              <a:rPr lang="ru-RU" dirty="0" err="1"/>
              <a:t>перераб</a:t>
            </a:r>
            <a:r>
              <a:rPr lang="ru-RU" dirty="0"/>
              <a:t>. и доп. — Москва : Издательство </a:t>
            </a:r>
            <a:r>
              <a:rPr lang="ru-RU" dirty="0" err="1"/>
              <a:t>Юрайт</a:t>
            </a:r>
            <a:r>
              <a:rPr lang="ru-RU" dirty="0"/>
              <a:t>, 2024.  Текст: электронный // Образовательная платформа </a:t>
            </a:r>
            <a:r>
              <a:rPr lang="ru-RU" dirty="0" err="1"/>
              <a:t>Юрайт</a:t>
            </a:r>
            <a:r>
              <a:rPr lang="ru-RU" dirty="0"/>
              <a:t> [сайт]. — URL:</a:t>
            </a:r>
            <a:r>
              <a:rPr lang="ru-RU" u="sng" dirty="0">
                <a:hlinkClick r:id="rId12"/>
              </a:rPr>
              <a:t>https://urait.ru/bcode/543369</a:t>
            </a:r>
            <a:r>
              <a:rPr lang="ru-RU" dirty="0"/>
              <a:t> (дата обращения: 14.12.2024). </a:t>
            </a:r>
            <a:endParaRPr lang="en-US" dirty="0"/>
          </a:p>
          <a:p>
            <a:r>
              <a:rPr lang="ru-RU" dirty="0"/>
              <a:t>15. pngwing.com - прозрачные изображения в формате </a:t>
            </a:r>
            <a:r>
              <a:rPr lang="ru-RU" dirty="0" err="1"/>
              <a:t>png</a:t>
            </a:r>
            <a:r>
              <a:rPr lang="ru-RU" dirty="0"/>
              <a:t>, бесплатная и неограниченная загрузка [Электронный ресурс]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13"/>
              </a:rPr>
              <a:t>https://www.pngwing.com/ru</a:t>
            </a:r>
            <a:r>
              <a:rPr lang="ru-RU" dirty="0"/>
              <a:t> (дата обращения 10.12.2024)</a:t>
            </a:r>
          </a:p>
          <a:p>
            <a:r>
              <a:rPr lang="ru-RU" dirty="0"/>
              <a:t>16. </a:t>
            </a:r>
            <a:r>
              <a:rPr lang="en-US" dirty="0" err="1"/>
              <a:t>pinterest</a:t>
            </a:r>
            <a:r>
              <a:rPr lang="ru-RU" dirty="0"/>
              <a:t>.</a:t>
            </a:r>
            <a:r>
              <a:rPr lang="ru-RU" dirty="0" err="1"/>
              <a:t>com</a:t>
            </a:r>
            <a:r>
              <a:rPr lang="ru-RU" dirty="0"/>
              <a:t> - </a:t>
            </a:r>
            <a:r>
              <a:rPr lang="ru-RU" dirty="0" err="1"/>
              <a:t>insects</a:t>
            </a:r>
            <a:r>
              <a:rPr lang="ru-RU" dirty="0"/>
              <a:t> [Электронный ресурс]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14"/>
              </a:rPr>
              <a:t>https://ru.pinterest.com/search/pins/?q=insects&amp;rs=typed</a:t>
            </a:r>
            <a:r>
              <a:rPr lang="ru-RU" dirty="0"/>
              <a:t> (дата обращения 10.12.2024)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52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8B925-B342-4D4A-A1FB-8938291C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768" y="936929"/>
            <a:ext cx="6020463" cy="15240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0F940-243D-49A1-B6F6-C76C6785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16" y="2460929"/>
            <a:ext cx="3173566" cy="31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64486-3235-41A2-A986-59C99C2F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13576"/>
          </a:xfrm>
        </p:spPr>
        <p:txBody>
          <a:bodyPr>
            <a:normAutofit fontScale="90000"/>
          </a:bodyPr>
          <a:lstStyle/>
          <a:p>
            <a:r>
              <a:rPr lang="ru-RU" dirty="0"/>
              <a:t>Оглавление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020418-D7EF-41C0-ADCE-DBCD8F36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5576"/>
            <a:ext cx="10668000" cy="4728507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Цели и задачи работы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Методика выполнения работы	</a:t>
            </a:r>
          </a:p>
          <a:p>
            <a:r>
              <a:rPr lang="ru-RU" dirty="0"/>
              <a:t>Результаты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>
                <a:latin typeface="Calibri" panose="020F0502020204030204" pitchFamily="34" charset="0"/>
                <a:cs typeface="Calibri" panose="020F0502020204030204" pitchFamily="34" charset="0"/>
              </a:rPr>
              <a:t>Дальнейшее развитие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Список используемой литературы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617C9-5EC0-4E8D-811E-E40F4CC1D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14" y="-49242"/>
            <a:ext cx="5485946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6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53125-265F-4132-B871-16C23CA4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6128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и ее актуальность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9CF51-92F4-4267-942E-92669133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23284"/>
            <a:ext cx="10668000" cy="46808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Данный проект предназначен для помощи учащимся, которые ищут информацию о различных видах насекомых, а также тем, кто хочет изучить энтомологию для общего развития. На данный момент насекомые изучены меньше чем на половину, а потому данный проект несёт просветительный характер. Выбрать тему проекта нам помогло возросший интерес к изучению насекомых в контексте изменения климата и сокращение популяций некоторых видов. </a:t>
            </a:r>
          </a:p>
          <a:p>
            <a:r>
              <a:rPr lang="ru-RU" dirty="0"/>
              <a:t>В работе рассматривается создание сайта удобного для использования обучающихся. В ходе проекта использовалось программирование на разных языках, в том числе WEB-дизайн, а также информация ряда разделов биологии и экологии.</a:t>
            </a:r>
          </a:p>
        </p:txBody>
      </p:sp>
    </p:spTree>
    <p:extLst>
      <p:ext uri="{BB962C8B-B14F-4D97-AF65-F5344CB8AC3E}">
        <p14:creationId xmlns:p14="http://schemas.microsoft.com/office/powerpoint/2010/main" val="258874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F3E82-60C2-4944-9363-21CEBA5C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13" y="762001"/>
            <a:ext cx="1353047" cy="549965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3B2D73-A1B1-4738-9A33-F3ED8C4F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11966"/>
            <a:ext cx="4875475" cy="5017272"/>
          </a:xfrm>
        </p:spPr>
        <p:txBody>
          <a:bodyPr>
            <a:normAutofit/>
          </a:bodyPr>
          <a:lstStyle/>
          <a:p>
            <a:r>
              <a:rPr lang="ru-RU" dirty="0"/>
              <a:t>Создать сайт с доступом к информации о большом количестве видов насекомых, и дать пользователям возможность запустить интерактивный симулятор их жизнедеятельности.  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E0F483-BABA-4097-B2A2-6CE22CED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8" y="1036983"/>
            <a:ext cx="3299462" cy="36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34F78-5541-43FF-86CC-ABBA2C79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3743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A5FC72-1893-4F32-9DE6-BB5BF0EA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99430"/>
            <a:ext cx="10668000" cy="4704653"/>
          </a:xfrm>
        </p:spPr>
        <p:txBody>
          <a:bodyPr>
            <a:normAutofit/>
          </a:bodyPr>
          <a:lstStyle/>
          <a:p>
            <a:r>
              <a:rPr lang="ru-RU" dirty="0"/>
              <a:t>1. Продумать и создать дизайн страниц сайта.</a:t>
            </a:r>
          </a:p>
          <a:p>
            <a:r>
              <a:rPr lang="ru-RU" dirty="0"/>
              <a:t>2. Продумать функционал будущего сайта.</a:t>
            </a:r>
          </a:p>
          <a:p>
            <a:r>
              <a:rPr lang="ru-RU" dirty="0"/>
              <a:t>3. Изучить информацию о различных видах насекомых для добавления её в базу данных.</a:t>
            </a:r>
          </a:p>
          <a:p>
            <a:r>
              <a:rPr lang="ru-RU" dirty="0"/>
              <a:t>4. Написать код для реализации задуманного функционала сайта.</a:t>
            </a:r>
          </a:p>
          <a:p>
            <a:r>
              <a:rPr lang="ru-RU" dirty="0"/>
              <a:t>5. Провести тесты сайта, выявить ошибки и недочёты, а затем исправить их.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28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Для реализации проекта мы изучили: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2BD1D5-2DFC-4528-AF4F-65A760586F05}"/>
              </a:ext>
            </a:extLst>
          </p:cNvPr>
          <p:cNvSpPr/>
          <p:nvPr/>
        </p:nvSpPr>
        <p:spPr>
          <a:xfrm>
            <a:off x="762000" y="1482300"/>
            <a:ext cx="907376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+mj-lt"/>
              </a:rPr>
              <a:t>html</a:t>
            </a:r>
            <a:r>
              <a:rPr lang="ru-RU" sz="2000" dirty="0">
                <a:latin typeface="+mj-lt"/>
              </a:rPr>
              <a:t>-вёрстка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Архитектура БД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Приложения в </a:t>
            </a:r>
            <a:r>
              <a:rPr lang="ru-RU" sz="2000" dirty="0" err="1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Контроллеры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Динамические </a:t>
            </a:r>
            <a:r>
              <a:rPr lang="ru-RU" sz="2000" dirty="0" err="1">
                <a:latin typeface="+mj-lt"/>
              </a:rPr>
              <a:t>url</a:t>
            </a:r>
            <a:r>
              <a:rPr lang="ru-RU" sz="2000" dirty="0">
                <a:latin typeface="+mj-lt"/>
              </a:rPr>
              <a:t>-адреса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Принцип </a:t>
            </a:r>
            <a:r>
              <a:rPr lang="ru-RU" sz="2000" dirty="0" err="1">
                <a:latin typeface="+mj-lt"/>
              </a:rPr>
              <a:t>Dry</a:t>
            </a:r>
            <a:r>
              <a:rPr lang="ru-RU" sz="2000" dirty="0">
                <a:latin typeface="+mj-lt"/>
              </a:rPr>
              <a:t> в шаблонах </a:t>
            </a:r>
            <a:r>
              <a:rPr lang="en-US" sz="2000" dirty="0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Модели в </a:t>
            </a:r>
            <a:r>
              <a:rPr lang="ru-RU" sz="2000" dirty="0" err="1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И многое другое…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E8F8B1-550C-4C42-B161-B00E53545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92"/>
            <a:ext cx="4272832" cy="30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6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В ходе выполнения проекта было использовано множество технологий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2A5079-7B52-4A34-A4C9-F8C4C6F2C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634779" y="2537065"/>
            <a:ext cx="2701718" cy="13480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655496-2467-48A3-B93D-19D110F94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980"/>
          <a:stretch/>
        </p:blipFill>
        <p:spPr>
          <a:xfrm>
            <a:off x="1552051" y="4575423"/>
            <a:ext cx="1408727" cy="13805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B177713-16A6-4F35-9511-B5C590EF3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37" y="3176105"/>
            <a:ext cx="2806235" cy="12768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5A64633-032C-407F-BE57-4DE45A2ED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1" y="2692306"/>
            <a:ext cx="3334247" cy="96759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9C9A4B-0284-44EE-A6A6-1169FB53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57" y="4456521"/>
            <a:ext cx="2266330" cy="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B0888-CC33-4524-A7FE-2C6BD755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48635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27E0C-F8EA-414D-B12C-D8C15187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69775"/>
            <a:ext cx="3577390" cy="249315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Сбор данных о насекомых, продумать схему базы данных и создание базы данных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AE17F-0A35-4F20-9DBC-9269A0B0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11"/>
          <a:stretch/>
        </p:blipFill>
        <p:spPr>
          <a:xfrm>
            <a:off x="8357937" y="1121015"/>
            <a:ext cx="3072063" cy="278527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33AF9E-0EF1-467B-B245-0D55BEF41250}"/>
              </a:ext>
            </a:extLst>
          </p:cNvPr>
          <p:cNvSpPr/>
          <p:nvPr/>
        </p:nvSpPr>
        <p:spPr>
          <a:xfrm>
            <a:off x="7665633" y="3928703"/>
            <a:ext cx="445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2 – первый набросок базы данных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0A3F1B-EDC0-4043-8569-6A669CD15A38}"/>
              </a:ext>
            </a:extLst>
          </p:cNvPr>
          <p:cNvSpPr/>
          <p:nvPr/>
        </p:nvSpPr>
        <p:spPr>
          <a:xfrm>
            <a:off x="833635" y="6160504"/>
            <a:ext cx="454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3 – итоговая база данных в </a:t>
            </a:r>
            <a:r>
              <a:rPr lang="en-US" dirty="0"/>
              <a:t>Django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41821C-0601-43C6-A8BC-4EBEE0AAD8E8}"/>
              </a:ext>
            </a:extLst>
          </p:cNvPr>
          <p:cNvSpPr/>
          <p:nvPr/>
        </p:nvSpPr>
        <p:spPr>
          <a:xfrm>
            <a:off x="4218615" y="3906291"/>
            <a:ext cx="329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1 – схема базы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51143C-D6B9-4B80-AA9F-AD854BDE5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5" y="1677033"/>
            <a:ext cx="3396765" cy="21570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A5BD5C-348E-4C0F-A04A-3933D75C2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38259"/>
          <a:stretch/>
        </p:blipFill>
        <p:spPr>
          <a:xfrm>
            <a:off x="761999" y="4298035"/>
            <a:ext cx="5083952" cy="18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7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24F9C-DD23-4537-B579-9C38B65A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B6695-3C25-416A-A4E9-5F06391D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65190"/>
            <a:ext cx="5767137" cy="621527"/>
          </a:xfrm>
        </p:spPr>
        <p:txBody>
          <a:bodyPr/>
          <a:lstStyle/>
          <a:p>
            <a:r>
              <a:rPr lang="ru-RU" dirty="0"/>
              <a:t>Продумывание функционала сайта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C4FB42-3188-4F18-B845-9D18F91C1BA4}"/>
              </a:ext>
            </a:extLst>
          </p:cNvPr>
          <p:cNvSpPr/>
          <p:nvPr/>
        </p:nvSpPr>
        <p:spPr>
          <a:xfrm>
            <a:off x="316524" y="5349121"/>
            <a:ext cx="523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4 – Схема перехода между страниц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BC7D04-765E-4D7C-8E38-06C80419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9611"/>
            <a:ext cx="5614737" cy="280736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A97938-5C77-4D86-9D07-1BA0F60E51AB}"/>
              </a:ext>
            </a:extLst>
          </p:cNvPr>
          <p:cNvSpPr/>
          <p:nvPr/>
        </p:nvSpPr>
        <p:spPr>
          <a:xfrm>
            <a:off x="6498215" y="5349121"/>
            <a:ext cx="4810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5 - </a:t>
            </a:r>
            <a:r>
              <a:rPr lang="en-US" dirty="0"/>
              <a:t>UML</a:t>
            </a:r>
            <a:r>
              <a:rPr lang="ru-RU" dirty="0"/>
              <a:t>-диаграмма взаимодействия пользователя с сайтом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2BB882-912C-4EA9-A12E-8608B8B2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4" y="2464234"/>
            <a:ext cx="5614738" cy="2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816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57A8E2"/>
      </a:accent1>
      <a:accent2>
        <a:srgbClr val="4CB0B0"/>
      </a:accent2>
      <a:accent3>
        <a:srgbClr val="7588E7"/>
      </a:accent3>
      <a:accent4>
        <a:srgbClr val="E2577C"/>
      </a:accent4>
      <a:accent5>
        <a:srgbClr val="E78775"/>
      </a:accent5>
      <a:accent6>
        <a:srgbClr val="D99337"/>
      </a:accent6>
      <a:hlink>
        <a:srgbClr val="A3785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6277</TotalTime>
  <Words>919</Words>
  <Application>Microsoft Office PowerPoint</Application>
  <PresentationFormat>Широкоэкранный</PresentationFormat>
  <Paragraphs>76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Avenir Next LT Pro Light</vt:lpstr>
      <vt:lpstr>Calibri</vt:lpstr>
      <vt:lpstr>Sitka Subheading</vt:lpstr>
      <vt:lpstr>Times New Roman</vt:lpstr>
      <vt:lpstr>PebbleVTI</vt:lpstr>
      <vt:lpstr>Инсектопедия: сайт для изучения насекомых с  симулятором их жизни в окружающей среде</vt:lpstr>
      <vt:lpstr>Оглавление</vt:lpstr>
      <vt:lpstr>Работа и ее актуальность </vt:lpstr>
      <vt:lpstr>Цель</vt:lpstr>
      <vt:lpstr>Задачи работы</vt:lpstr>
      <vt:lpstr>Для реализации проекта мы изучили:</vt:lpstr>
      <vt:lpstr>В ходе выполнения проекта было использовано множество технологий</vt:lpstr>
      <vt:lpstr>Методика выполнения работы Теоретическая часть</vt:lpstr>
      <vt:lpstr>Методика выполнения работы Теоретическая часть</vt:lpstr>
      <vt:lpstr>Методика выполнения работы Сайт проекта</vt:lpstr>
      <vt:lpstr>Методика выполнения работы Сайт проекта</vt:lpstr>
      <vt:lpstr>Методика выполнения работы Сайт проекта</vt:lpstr>
      <vt:lpstr>Методика выполнения работы Работа сайта</vt:lpstr>
      <vt:lpstr>Методика выполнения работы Тестирование</vt:lpstr>
      <vt:lpstr>Результат</vt:lpstr>
      <vt:lpstr>Дальнейшее развитие</vt:lpstr>
      <vt:lpstr>Список использованной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Alice_Mrk</dc:creator>
  <cp:lastModifiedBy>Alice_Mrk</cp:lastModifiedBy>
  <cp:revision>42</cp:revision>
  <dcterms:created xsi:type="dcterms:W3CDTF">2024-12-17T11:48:11Z</dcterms:created>
  <dcterms:modified xsi:type="dcterms:W3CDTF">2025-02-16T06:09:06Z</dcterms:modified>
</cp:coreProperties>
</file>